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9.jpg" ContentType="image/jpg"/>
  <Override PartName="/ppt/media/image30.jpg" ContentType="image/jpg"/>
  <Override PartName="/ppt/media/image31.jpg" ContentType="image/jpg"/>
  <Override PartName="/ppt/media/image33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8.jpg" ContentType="image/jpg"/>
  <Override PartName="/ppt/media/image6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4"/>
  </p:notesMasterIdLst>
  <p:sldIdLst>
    <p:sldId id="317" r:id="rId2"/>
    <p:sldId id="256" r:id="rId3"/>
    <p:sldId id="319" r:id="rId4"/>
    <p:sldId id="261" r:id="rId5"/>
    <p:sldId id="262" r:id="rId6"/>
    <p:sldId id="263" r:id="rId7"/>
    <p:sldId id="264" r:id="rId8"/>
    <p:sldId id="265" r:id="rId9"/>
    <p:sldId id="266" r:id="rId10"/>
    <p:sldId id="321" r:id="rId11"/>
    <p:sldId id="268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320" r:id="rId20"/>
    <p:sldId id="280" r:id="rId21"/>
    <p:sldId id="281" r:id="rId22"/>
    <p:sldId id="286" r:id="rId23"/>
    <p:sldId id="282" r:id="rId24"/>
    <p:sldId id="283" r:id="rId25"/>
    <p:sldId id="284" r:id="rId26"/>
    <p:sldId id="285" r:id="rId27"/>
    <p:sldId id="287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6" r:id="rId53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7E3FB-691C-49FF-B87F-9ED93607CA2D}" type="datetimeFigureOut">
              <a:rPr lang="en-PH" smtClean="0"/>
              <a:t>11/04/2019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6B7F4-4FEF-462A-B0FE-E24B369FBDD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704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6B7F4-4FEF-462A-B0FE-E24B369FBDDC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289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605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7755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8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088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4807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2350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564921"/>
            <a:ext cx="7218720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01539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5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8916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9751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8764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6291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503825"/>
            <a:ext cx="8374551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59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089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3954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23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364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079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765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56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440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4516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web" TargetMode="External"/><Relationship Id="rId2" Type="http://schemas.openxmlformats.org/officeDocument/2006/relationships/hyperlink" Target="https://flutter.dev/do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utter.dev/desktop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dart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tlang.org/dart-2" TargetMode="Externa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tlang.org/community/who-uses-dar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widgets/widgetindex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flutter.io/widgets/widgetindex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s://flutter.io/widgets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utter.io/platform-channel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setup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itsallwidgets.com/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241" y="756112"/>
            <a:ext cx="7210396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PH" spc="-5" dirty="0"/>
              <a:t>Flutter Application Showcase</a:t>
            </a:r>
            <a:endParaRPr spc="-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9FE660-6DB4-401D-BEA7-E071F849C159}"/>
              </a:ext>
            </a:extLst>
          </p:cNvPr>
          <p:cNvSpPr/>
          <p:nvPr/>
        </p:nvSpPr>
        <p:spPr>
          <a:xfrm>
            <a:off x="510241" y="1417588"/>
            <a:ext cx="81003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PH" dirty="0"/>
          </a:p>
          <a:p>
            <a:r>
              <a:rPr lang="en-PH" dirty="0"/>
              <a:t>GRAND CHAMPION - Exemplary animation and productivity</a:t>
            </a:r>
          </a:p>
          <a:p>
            <a:endParaRPr lang="en-PH" dirty="0"/>
          </a:p>
          <a:p>
            <a:r>
              <a:rPr lang="en-PH" dirty="0"/>
              <a:t>BEST APP EXECUTION - Productive and usable app </a:t>
            </a:r>
          </a:p>
          <a:p>
            <a:endParaRPr lang="en-PH" dirty="0"/>
          </a:p>
          <a:p>
            <a:r>
              <a:rPr lang="en-PH" dirty="0"/>
              <a:t>BEST VISUAL BEAUTY - Beautiful User Interface and animation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A2784-4C6D-4012-9732-D84B2E42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So what is Flutter?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E57E2-DE52-4086-B323-B48D85434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sz="3200" dirty="0"/>
              <a:t>Flutter is Google’s UI toolkit for building beautiful, natively compiled applications for </a:t>
            </a:r>
            <a:r>
              <a:rPr lang="en-PH" sz="3200" dirty="0">
                <a:hlinkClick r:id="rId2"/>
              </a:rPr>
              <a:t>mobile</a:t>
            </a:r>
            <a:r>
              <a:rPr lang="en-PH" sz="3200" dirty="0"/>
              <a:t>, </a:t>
            </a:r>
            <a:r>
              <a:rPr lang="en-PH" sz="3200" dirty="0">
                <a:hlinkClick r:id="rId3"/>
              </a:rPr>
              <a:t>web</a:t>
            </a:r>
            <a:r>
              <a:rPr lang="en-PH" sz="3200" dirty="0"/>
              <a:t>, and </a:t>
            </a:r>
            <a:r>
              <a:rPr lang="en-PH" sz="3200" dirty="0">
                <a:hlinkClick r:id="rId4"/>
              </a:rPr>
              <a:t>desktop</a:t>
            </a:r>
            <a:r>
              <a:rPr lang="en-PH" sz="3200" dirty="0"/>
              <a:t> from a single codebase.</a:t>
            </a:r>
          </a:p>
        </p:txBody>
      </p:sp>
    </p:spTree>
    <p:extLst>
      <p:ext uri="{BB962C8B-B14F-4D97-AF65-F5344CB8AC3E}">
        <p14:creationId xmlns:p14="http://schemas.microsoft.com/office/powerpoint/2010/main" val="797928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464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</a:t>
            </a:r>
            <a:r>
              <a:rPr sz="2800" dirty="0"/>
              <a:t>makes </a:t>
            </a:r>
            <a:r>
              <a:rPr sz="2800" spc="-5" dirty="0"/>
              <a:t>Flutter</a:t>
            </a:r>
            <a:r>
              <a:rPr sz="2800" spc="-105" dirty="0"/>
              <a:t> </a:t>
            </a:r>
            <a:r>
              <a:rPr sz="2800" spc="-5" dirty="0"/>
              <a:t>unique?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92576" y="1447797"/>
            <a:ext cx="1752596" cy="2247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0241" y="1856482"/>
            <a:ext cx="7941309" cy="20544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63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1905635" algn="l"/>
                <a:tab pos="1906270" algn="l"/>
              </a:tabLst>
            </a:pPr>
            <a:r>
              <a:rPr sz="2400" spc="-5" dirty="0">
                <a:latin typeface="Arial"/>
                <a:cs typeface="Arial"/>
              </a:rPr>
              <a:t>Compiles to Native Code </a:t>
            </a:r>
            <a:r>
              <a:rPr sz="2400" dirty="0">
                <a:latin typeface="Arial"/>
                <a:cs typeface="Arial"/>
              </a:rPr>
              <a:t>(ARM </a:t>
            </a:r>
            <a:r>
              <a:rPr sz="2400" spc="-5" dirty="0">
                <a:latin typeface="Arial"/>
                <a:cs typeface="Arial"/>
              </a:rPr>
              <a:t>Binary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code)</a:t>
            </a:r>
          </a:p>
          <a:p>
            <a:pPr marL="1905635" indent="-330200">
              <a:lnSpc>
                <a:spcPts val="2865"/>
              </a:lnSpc>
              <a:buChar char="-"/>
              <a:tabLst>
                <a:tab pos="1905635" algn="l"/>
                <a:tab pos="1906270" algn="l"/>
              </a:tabLst>
            </a:pPr>
            <a:r>
              <a:rPr sz="2400" spc="-5" dirty="0">
                <a:latin typeface="Arial"/>
                <a:cs typeface="Arial"/>
              </a:rPr>
              <a:t>No </a:t>
            </a:r>
            <a:r>
              <a:rPr sz="2400" dirty="0">
                <a:latin typeface="Arial"/>
                <a:cs typeface="Arial"/>
              </a:rPr>
              <a:t>reliance </a:t>
            </a:r>
            <a:r>
              <a:rPr sz="2400" spc="-5" dirty="0">
                <a:latin typeface="Arial"/>
                <a:cs typeface="Arial"/>
              </a:rPr>
              <a:t>on OEM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widgets</a:t>
            </a:r>
            <a:endParaRPr sz="2400" dirty="0">
              <a:latin typeface="Arial"/>
              <a:cs typeface="Arial"/>
            </a:endParaRPr>
          </a:p>
          <a:p>
            <a:pPr marL="1905635" indent="-330200">
              <a:lnSpc>
                <a:spcPct val="100000"/>
              </a:lnSpc>
              <a:spcBef>
                <a:spcPts val="420"/>
              </a:spcBef>
              <a:buChar char="-"/>
              <a:tabLst>
                <a:tab pos="1905635" algn="l"/>
                <a:tab pos="1906270" algn="l"/>
              </a:tabLst>
            </a:pPr>
            <a:r>
              <a:rPr sz="2400" spc="-5" dirty="0">
                <a:latin typeface="Arial"/>
                <a:cs typeface="Arial"/>
              </a:rPr>
              <a:t>No bridge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needed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693047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language is Flutter built</a:t>
            </a:r>
            <a:r>
              <a:rPr sz="2800" spc="-90" dirty="0"/>
              <a:t> </a:t>
            </a:r>
            <a:r>
              <a:rPr sz="2800" spc="-5" dirty="0"/>
              <a:t>with?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76199" y="1630546"/>
            <a:ext cx="1762121" cy="2247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5244" y="2297295"/>
            <a:ext cx="3333743" cy="914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96160" y="1963921"/>
            <a:ext cx="1571621" cy="1581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78312" y="2612927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+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3300" y="2612927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=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5043" y="503825"/>
            <a:ext cx="2176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is</a:t>
            </a:r>
            <a:r>
              <a:rPr sz="2800" spc="-95" dirty="0"/>
              <a:t> </a:t>
            </a:r>
            <a:r>
              <a:rPr sz="2800" spc="-5" dirty="0"/>
              <a:t>Dart?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9820" indent="-304165">
              <a:lnSpc>
                <a:spcPct val="100000"/>
              </a:lnSpc>
              <a:spcBef>
                <a:spcPts val="100"/>
              </a:spcBef>
              <a:buChar char="-"/>
              <a:tabLst>
                <a:tab pos="1099820" algn="l"/>
                <a:tab pos="1100455" algn="l"/>
              </a:tabLst>
            </a:pPr>
            <a:r>
              <a:rPr spc="-5" dirty="0"/>
              <a:t>Open-source web programming language developed by</a:t>
            </a:r>
            <a:r>
              <a:rPr spc="-45" dirty="0"/>
              <a:t> </a:t>
            </a:r>
            <a:r>
              <a:rPr spc="-5" dirty="0"/>
              <a:t>Google.</a:t>
            </a:r>
          </a:p>
          <a:p>
            <a:pPr marL="1099820" marR="495934" indent="-304165">
              <a:lnSpc>
                <a:spcPct val="100699"/>
              </a:lnSpc>
              <a:buChar char="-"/>
              <a:tabLst>
                <a:tab pos="1099820" algn="l"/>
                <a:tab pos="1100455" algn="l"/>
              </a:tabLst>
            </a:pPr>
            <a:r>
              <a:rPr spc="-5" dirty="0"/>
              <a:t>Class-based, </a:t>
            </a:r>
            <a:r>
              <a:rPr dirty="0"/>
              <a:t>single-inheritance, </a:t>
            </a:r>
            <a:r>
              <a:rPr spc="-5" dirty="0"/>
              <a:t>object oriented language with  C-style</a:t>
            </a:r>
            <a:r>
              <a:rPr spc="-10" dirty="0"/>
              <a:t> </a:t>
            </a:r>
            <a:r>
              <a:rPr dirty="0"/>
              <a:t>syntax.</a:t>
            </a:r>
          </a:p>
          <a:p>
            <a:pPr marL="1099820" marR="5080" indent="-304165">
              <a:lnSpc>
                <a:spcPct val="100699"/>
              </a:lnSpc>
              <a:buChar char="-"/>
              <a:tabLst>
                <a:tab pos="1099820" algn="l"/>
                <a:tab pos="1100455" algn="l"/>
              </a:tabLst>
            </a:pPr>
            <a:r>
              <a:rPr spc="-5" dirty="0"/>
              <a:t>Supports interfaces, abstract </a:t>
            </a:r>
            <a:r>
              <a:rPr dirty="0"/>
              <a:t>classes, reified</a:t>
            </a:r>
            <a:r>
              <a:rPr lang="en-PH" dirty="0"/>
              <a:t> (concrete)</a:t>
            </a:r>
            <a:r>
              <a:rPr dirty="0"/>
              <a:t> </a:t>
            </a:r>
            <a:r>
              <a:rPr spc="-5" dirty="0"/>
              <a:t>generics, and optional typing</a:t>
            </a:r>
            <a:r>
              <a:rPr lang="en-PH" spc="-5" dirty="0"/>
              <a:t> </a:t>
            </a:r>
            <a:r>
              <a:rPr spc="-5" dirty="0"/>
              <a:t>and </a:t>
            </a:r>
            <a:r>
              <a:rPr dirty="0"/>
              <a:t>strong </a:t>
            </a:r>
            <a:r>
              <a:rPr spc="-5" dirty="0"/>
              <a:t>typing</a:t>
            </a:r>
          </a:p>
        </p:txBody>
      </p:sp>
      <p:sp>
        <p:nvSpPr>
          <p:cNvPr id="3" name="object 3"/>
          <p:cNvSpPr/>
          <p:nvPr/>
        </p:nvSpPr>
        <p:spPr>
          <a:xfrm>
            <a:off x="678598" y="498011"/>
            <a:ext cx="1704971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07407" y="3911144"/>
            <a:ext cx="3146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One language to </a:t>
            </a:r>
            <a:r>
              <a:rPr sz="1800" dirty="0">
                <a:latin typeface="Arial"/>
                <a:cs typeface="Arial"/>
              </a:rPr>
              <a:t>rule </a:t>
            </a:r>
            <a:r>
              <a:rPr sz="1800" spc="-5" dirty="0">
                <a:latin typeface="Arial"/>
                <a:cs typeface="Arial"/>
              </a:rPr>
              <a:t>them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all..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5043" y="503825"/>
            <a:ext cx="2176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is</a:t>
            </a:r>
            <a:r>
              <a:rPr sz="2800" spc="-95" dirty="0"/>
              <a:t> </a:t>
            </a:r>
            <a:r>
              <a:rPr sz="2800" spc="-5" dirty="0"/>
              <a:t>Dart?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78598" y="498011"/>
            <a:ext cx="1704971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9647" y="1209597"/>
            <a:ext cx="6824686" cy="3820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5043" y="503825"/>
            <a:ext cx="2176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is</a:t>
            </a:r>
            <a:r>
              <a:rPr sz="2800" spc="-95" dirty="0"/>
              <a:t> </a:t>
            </a:r>
            <a:r>
              <a:rPr sz="2800" spc="-5" dirty="0"/>
              <a:t>Dart?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78598" y="498011"/>
            <a:ext cx="1704971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15222" y="4498752"/>
            <a:ext cx="3088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https://www.tiobe.com/tiobe-index/dart/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82501" y="1143635"/>
            <a:ext cx="6234521" cy="3110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5043" y="503825"/>
            <a:ext cx="2176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is</a:t>
            </a:r>
            <a:r>
              <a:rPr sz="2800" spc="-95" dirty="0"/>
              <a:t> </a:t>
            </a:r>
            <a:r>
              <a:rPr sz="2800" spc="-5" dirty="0"/>
              <a:t>Dart?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78598" y="498011"/>
            <a:ext cx="1704971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8818" y="1104372"/>
            <a:ext cx="2826344" cy="340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5043" y="503825"/>
            <a:ext cx="2176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is</a:t>
            </a:r>
            <a:r>
              <a:rPr sz="2800" spc="-95" dirty="0"/>
              <a:t> </a:t>
            </a:r>
            <a:r>
              <a:rPr sz="2800" spc="-5" dirty="0"/>
              <a:t>Dart?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78598" y="498011"/>
            <a:ext cx="1704971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9586" y="136174"/>
            <a:ext cx="1395647" cy="11903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2562" y="1145525"/>
            <a:ext cx="6618861" cy="34218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1272" y="4128183"/>
            <a:ext cx="2456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https://www.dartlang.org/dart-2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5043" y="503825"/>
            <a:ext cx="2394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Who use</a:t>
            </a:r>
            <a:r>
              <a:rPr sz="2800" spc="-95" dirty="0"/>
              <a:t> </a:t>
            </a:r>
            <a:r>
              <a:rPr sz="2800" spc="-5" dirty="0"/>
              <a:t>Dart?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678598" y="498011"/>
            <a:ext cx="1704971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8266" y="4463650"/>
            <a:ext cx="516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https://www.dartlang.org/community/who-uses-dart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123" y="1555016"/>
            <a:ext cx="1889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Google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AdWords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7583" y="1555016"/>
            <a:ext cx="1736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Google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Fuchsia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558" y="2494379"/>
            <a:ext cx="22567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62865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AdSense  performance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reports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03124" y="1555016"/>
            <a:ext cx="143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Google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Fiber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6776" y="2494379"/>
            <a:ext cx="90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Mandrill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5674" y="2494379"/>
            <a:ext cx="20694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AdWords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video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0224" y="3647616"/>
            <a:ext cx="16967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23215" marR="5080" indent="-31115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Google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internal  sales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06671" y="3647616"/>
            <a:ext cx="16967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90550" marR="5080" indent="-578485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Google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internal  CRM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52441" y="3647616"/>
            <a:ext cx="736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Adobe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C18694-F55B-41C0-ABF3-C1D971F99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E46CA8-7278-4BA3-AACE-235B5B3B5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01FF3A-0A14-4CFF-9EF4-06CFC7C16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771586"/>
            <a:ext cx="8178799" cy="1600327"/>
          </a:xfrm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PH" sz="5400" dirty="0"/>
              <a:t>Let’s write some Dart code!</a:t>
            </a:r>
          </a:p>
        </p:txBody>
      </p:sp>
    </p:spTree>
    <p:extLst>
      <p:ext uri="{BB962C8B-B14F-4D97-AF65-F5344CB8AC3E}">
        <p14:creationId xmlns:p14="http://schemas.microsoft.com/office/powerpoint/2010/main" val="58425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788768"/>
            <a:ext cx="1192822" cy="1521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C948F2-6CED-4817-BB85-9F1D0CBD3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1770167"/>
            <a:ext cx="5850614" cy="147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200" b="1" dirty="0"/>
              <a:t>Cross Platform Mobile App Development with Flutter and Firebase</a:t>
            </a:r>
            <a:endParaRPr lang="en-PH" sz="7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5"/>
            <a:ext cx="31616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How Flutter works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2865219" y="1447797"/>
            <a:ext cx="1762096" cy="2247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122826"/>
            <a:ext cx="3553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Everything </a:t>
            </a:r>
            <a:r>
              <a:rPr sz="2800" spc="-5" dirty="0"/>
              <a:t>is </a:t>
            </a:r>
            <a:r>
              <a:rPr sz="2800" dirty="0"/>
              <a:t>a</a:t>
            </a:r>
            <a:r>
              <a:rPr sz="2800" spc="-85" dirty="0"/>
              <a:t> </a:t>
            </a:r>
            <a:r>
              <a:rPr sz="2800" spc="-5" dirty="0"/>
              <a:t>Widget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965042" y="942833"/>
            <a:ext cx="6895072" cy="3742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2668" y="503825"/>
            <a:ext cx="575113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StatefulWidget </a:t>
            </a:r>
            <a:r>
              <a:rPr sz="2800" dirty="0"/>
              <a:t>vs.</a:t>
            </a:r>
            <a:r>
              <a:rPr sz="2800" spc="-85" dirty="0"/>
              <a:t> </a:t>
            </a:r>
            <a:r>
              <a:rPr sz="2800" spc="-5" dirty="0"/>
              <a:t>StatelessWidget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225075" y="1315473"/>
            <a:ext cx="8721084" cy="3125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473" y="209799"/>
            <a:ext cx="8111033" cy="3820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12465" y="4353506"/>
            <a:ext cx="2880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https://flutter.io/widgets/widgetindex/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2465" y="4353506"/>
            <a:ext cx="2880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https://flutter.io/widgets/widgetindex/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5761" y="191849"/>
            <a:ext cx="8112446" cy="3982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36708" y="2209718"/>
            <a:ext cx="18929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https://flutter.io/widgets/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5174" y="155674"/>
            <a:ext cx="5913363" cy="4832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0283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Rows and</a:t>
            </a:r>
            <a:r>
              <a:rPr sz="2800" spc="-90" dirty="0"/>
              <a:t> </a:t>
            </a:r>
            <a:r>
              <a:rPr sz="2800" dirty="0"/>
              <a:t>columns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272416" y="303349"/>
            <a:ext cx="4201991" cy="4390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99" y="1556751"/>
            <a:ext cx="3999891" cy="134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549" y="3036318"/>
            <a:ext cx="3999891" cy="1517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837827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You </a:t>
            </a:r>
            <a:r>
              <a:rPr lang="en-PH" sz="2800" spc="-5" dirty="0"/>
              <a:t>ca</a:t>
            </a:r>
            <a:r>
              <a:rPr sz="2800" spc="-5" dirty="0"/>
              <a:t>n </a:t>
            </a:r>
            <a:r>
              <a:rPr sz="2800" dirty="0"/>
              <a:t>customize </a:t>
            </a:r>
            <a:r>
              <a:rPr sz="2800" spc="-5" dirty="0"/>
              <a:t>everything in</a:t>
            </a:r>
            <a:r>
              <a:rPr sz="2800" spc="-85" dirty="0"/>
              <a:t> </a:t>
            </a:r>
            <a:r>
              <a:rPr sz="2800" spc="-5" dirty="0"/>
              <a:t>green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1125547" y="1170122"/>
            <a:ext cx="6892886" cy="3820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18402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OEM</a:t>
            </a:r>
            <a:r>
              <a:rPr sz="2800" spc="-95" dirty="0"/>
              <a:t> </a:t>
            </a:r>
            <a:r>
              <a:rPr sz="2800" spc="-5" dirty="0"/>
              <a:t>SDKs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281047" y="1017722"/>
            <a:ext cx="6581886" cy="3881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17030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WebViews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937648" y="1017722"/>
            <a:ext cx="7268685" cy="3570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D70732-F031-42E5-A0CF-AEAC4CAF1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742950"/>
            <a:ext cx="3977640" cy="4123924"/>
          </a:xfrm>
        </p:spPr>
        <p:txBody>
          <a:bodyPr/>
          <a:lstStyle/>
          <a:p>
            <a:pPr marL="0" indent="0">
              <a:buNone/>
            </a:pPr>
            <a:r>
              <a:rPr lang="en-PH" sz="2800" b="1" dirty="0"/>
              <a:t>Jeryl Donato Estopace</a:t>
            </a:r>
          </a:p>
          <a:p>
            <a:endParaRPr lang="en-PH" dirty="0"/>
          </a:p>
          <a:p>
            <a:pPr marL="0" indent="0">
              <a:buNone/>
            </a:pPr>
            <a:r>
              <a:rPr lang="en-PH" dirty="0"/>
              <a:t> - Pursued my passion in web and mobile development in 2016.</a:t>
            </a:r>
          </a:p>
          <a:p>
            <a:endParaRPr lang="en-PH" dirty="0"/>
          </a:p>
          <a:p>
            <a:pPr marL="0" indent="0">
              <a:buNone/>
            </a:pPr>
            <a:r>
              <a:rPr lang="en-PH" dirty="0"/>
              <a:t> - Currently working as a Technical Support Engineer for a Cloud-based ERP Company.</a:t>
            </a:r>
          </a:p>
          <a:p>
            <a:endParaRPr lang="en-PH" dirty="0"/>
          </a:p>
          <a:p>
            <a:pPr marL="0" indent="0">
              <a:buNone/>
            </a:pPr>
            <a:r>
              <a:rPr lang="en-PH" dirty="0"/>
              <a:t> - Started learning Flutter since v1.0.0 release last December 2018.</a:t>
            </a:r>
          </a:p>
          <a:p>
            <a:endParaRPr lang="en-PH" dirty="0"/>
          </a:p>
          <a:p>
            <a:endParaRPr lang="en-PH" dirty="0"/>
          </a:p>
        </p:txBody>
      </p:sp>
      <p:pic>
        <p:nvPicPr>
          <p:cNvPr id="1026" name="Picture 2" descr="Image result for github logo png download">
            <a:extLst>
              <a:ext uri="{FF2B5EF4-FFF2-40B4-BE49-F238E27FC236}">
                <a16:creationId xmlns:a16="http://schemas.microsoft.com/office/drawing/2014/main" id="{C7B638D2-41DA-4704-8AA6-1DBC7CAE2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50" y="2755013"/>
            <a:ext cx="639263" cy="63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00A12C-39A9-4086-A40A-954C55F614B5}"/>
              </a:ext>
            </a:extLst>
          </p:cNvPr>
          <p:cNvSpPr/>
          <p:nvPr/>
        </p:nvSpPr>
        <p:spPr>
          <a:xfrm>
            <a:off x="5468895" y="2925675"/>
            <a:ext cx="3006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/>
              <a:t>github.com/JerylDEv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A7DE2-0DC9-4E19-AB4C-88FB6A0D9723}"/>
              </a:ext>
            </a:extLst>
          </p:cNvPr>
          <p:cNvSpPr/>
          <p:nvPr/>
        </p:nvSpPr>
        <p:spPr>
          <a:xfrm>
            <a:off x="5428980" y="3541380"/>
            <a:ext cx="358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/>
              <a:t>facebook.com/</a:t>
            </a:r>
            <a:r>
              <a:rPr lang="en-PH" dirty="0" err="1"/>
              <a:t>JerylDEvFlutter</a:t>
            </a:r>
            <a:endParaRPr lang="en-PH" dirty="0"/>
          </a:p>
        </p:txBody>
      </p:sp>
      <p:pic>
        <p:nvPicPr>
          <p:cNvPr id="1028" name="Picture 4" descr="Image result for facebook png logo download">
            <a:extLst>
              <a:ext uri="{FF2B5EF4-FFF2-40B4-BE49-F238E27FC236}">
                <a16:creationId xmlns:a16="http://schemas.microsoft.com/office/drawing/2014/main" id="{E01EC9DB-AD0B-4390-AC46-2C5001BB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286" y="3456487"/>
            <a:ext cx="639263" cy="63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AE723D-2BF7-476C-A674-FB47BA8C1F60}"/>
              </a:ext>
            </a:extLst>
          </p:cNvPr>
          <p:cNvSpPr/>
          <p:nvPr/>
        </p:nvSpPr>
        <p:spPr>
          <a:xfrm>
            <a:off x="5468895" y="4199798"/>
            <a:ext cx="2440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b="0" i="0" dirty="0">
                <a:effectLst/>
              </a:rPr>
              <a:t>Search for “</a:t>
            </a:r>
            <a:r>
              <a:rPr lang="en-PH" b="0" i="0" dirty="0" err="1">
                <a:effectLst/>
              </a:rPr>
              <a:t>JerylDEv</a:t>
            </a:r>
            <a:r>
              <a:rPr lang="en-PH" b="0" i="0" dirty="0">
                <a:effectLst/>
              </a:rPr>
              <a:t>”</a:t>
            </a:r>
            <a:endParaRPr lang="en-PH" dirty="0"/>
          </a:p>
        </p:txBody>
      </p:sp>
      <p:pic>
        <p:nvPicPr>
          <p:cNvPr id="2" name="Picture 2" descr="Image result for youtube logo png transparent">
            <a:extLst>
              <a:ext uri="{FF2B5EF4-FFF2-40B4-BE49-F238E27FC236}">
                <a16:creationId xmlns:a16="http://schemas.microsoft.com/office/drawing/2014/main" id="{028B1C2A-8972-4EC1-9440-154342CE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430" y="4187846"/>
            <a:ext cx="639263" cy="4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AC03D64-2E3C-45C9-9E6E-9D0E7D8940E4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5"/>
          <a:stretch>
            <a:fillRect/>
          </a:stretch>
        </p:blipFill>
        <p:spPr>
          <a:xfrm>
            <a:off x="5257800" y="318611"/>
            <a:ext cx="2310002" cy="2313215"/>
          </a:xfrm>
        </p:spPr>
      </p:pic>
    </p:spTree>
    <p:extLst>
      <p:ext uri="{BB962C8B-B14F-4D97-AF65-F5344CB8AC3E}">
        <p14:creationId xmlns:p14="http://schemas.microsoft.com/office/powerpoint/2010/main" val="1139935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453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Reactive</a:t>
            </a:r>
            <a:r>
              <a:rPr sz="2800" spc="-85" dirty="0"/>
              <a:t> </a:t>
            </a:r>
            <a:r>
              <a:rPr sz="2800" spc="-5" dirty="0"/>
              <a:t>Views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793860" y="1156972"/>
            <a:ext cx="7556247" cy="36102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1031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Flutter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98936" y="1099197"/>
            <a:ext cx="7746109" cy="3749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424" y="530749"/>
            <a:ext cx="3183976" cy="457200"/>
          </a:xfrm>
          <a:prstGeom prst="rect">
            <a:avLst/>
          </a:prstGeom>
          <a:solidFill>
            <a:srgbClr val="FDFDF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79"/>
              </a:lnSpc>
            </a:pPr>
            <a:r>
              <a:rPr sz="3000" spc="45" dirty="0">
                <a:solidFill>
                  <a:srgbClr val="2A3890"/>
                </a:solidFill>
              </a:rPr>
              <a:t>Platform</a:t>
            </a:r>
            <a:r>
              <a:rPr sz="3000" spc="-145" dirty="0">
                <a:solidFill>
                  <a:srgbClr val="2A3890"/>
                </a:solidFill>
              </a:rPr>
              <a:t> </a:t>
            </a:r>
            <a:r>
              <a:rPr sz="3000" spc="-5" dirty="0">
                <a:solidFill>
                  <a:srgbClr val="2A3890"/>
                </a:solidFill>
              </a:rPr>
              <a:t>channels</a:t>
            </a:r>
            <a:endParaRPr sz="3000" dirty="0"/>
          </a:p>
        </p:txBody>
      </p:sp>
      <p:sp>
        <p:nvSpPr>
          <p:cNvPr id="3" name="object 3"/>
          <p:cNvSpPr/>
          <p:nvPr/>
        </p:nvSpPr>
        <p:spPr>
          <a:xfrm>
            <a:off x="311686" y="1447797"/>
            <a:ext cx="1762121" cy="2247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62169" y="2378032"/>
            <a:ext cx="972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666666"/>
                </a:solidFill>
                <a:latin typeface="Arial"/>
                <a:cs typeface="Arial"/>
              </a:rPr>
              <a:t>Flutter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03741" y="11699"/>
            <a:ext cx="4528540" cy="5051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39420" y="4191677"/>
            <a:ext cx="2702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https://flutter.io/platform-channels/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962" y="1642008"/>
            <a:ext cx="8302076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PH" sz="6000" dirty="0"/>
              <a:t>Let’s make a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PH" sz="6000" dirty="0"/>
              <a:t>Flutter App!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8780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Great looking and fast</a:t>
            </a:r>
            <a:r>
              <a:rPr sz="2800" spc="-95" dirty="0"/>
              <a:t> </a:t>
            </a:r>
            <a:r>
              <a:rPr sz="2800" spc="-5" dirty="0"/>
              <a:t>Widgets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40291" y="1141805"/>
            <a:ext cx="1921721" cy="3427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7011" y="1152457"/>
            <a:ext cx="2135270" cy="3416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04343" y="1152460"/>
            <a:ext cx="2135265" cy="3416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9592" y="1147697"/>
            <a:ext cx="2145030" cy="3426460"/>
          </a:xfrm>
          <a:custGeom>
            <a:avLst/>
            <a:gdLst/>
            <a:ahLst/>
            <a:cxnLst/>
            <a:rect l="l" t="t" r="r" b="b"/>
            <a:pathLst>
              <a:path w="2145029" h="3426460">
                <a:moveTo>
                  <a:pt x="0" y="0"/>
                </a:moveTo>
                <a:lnTo>
                  <a:pt x="2144795" y="0"/>
                </a:lnTo>
                <a:lnTo>
                  <a:pt x="2144795" y="3425943"/>
                </a:lnTo>
                <a:lnTo>
                  <a:pt x="0" y="342594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4680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HTML/CSS </a:t>
            </a:r>
            <a:r>
              <a:rPr sz="2800" spc="-10" dirty="0"/>
              <a:t>Analogs </a:t>
            </a:r>
            <a:r>
              <a:rPr sz="2800" spc="-5" dirty="0"/>
              <a:t>in</a:t>
            </a:r>
            <a:r>
              <a:rPr sz="2800" spc="-80" dirty="0"/>
              <a:t> </a:t>
            </a:r>
            <a:r>
              <a:rPr sz="2800" spc="-5" dirty="0"/>
              <a:t>Flutter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52399" y="1170122"/>
            <a:ext cx="8839182" cy="3521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27625"/>
            <a:ext cx="1804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Hot</a:t>
            </a:r>
            <a:r>
              <a:rPr sz="2800" spc="-90" dirty="0"/>
              <a:t> </a:t>
            </a:r>
            <a:r>
              <a:rPr sz="2800" spc="-5" dirty="0"/>
              <a:t>Reload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901971" y="1017722"/>
            <a:ext cx="5576538" cy="3820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3798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No global layout</a:t>
            </a:r>
            <a:r>
              <a:rPr sz="2800" spc="-85" dirty="0"/>
              <a:t> </a:t>
            </a:r>
            <a:r>
              <a:rPr sz="2800" dirty="0"/>
              <a:t>system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4" y="3890513"/>
            <a:ext cx="825182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24242"/>
                </a:solidFill>
                <a:latin typeface="Trebuchet MS"/>
                <a:cs typeface="Trebuchet MS"/>
              </a:rPr>
              <a:t>Local</a:t>
            </a:r>
            <a:r>
              <a:rPr sz="1800" b="1" spc="-10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800" b="1" spc="-30" dirty="0">
                <a:solidFill>
                  <a:srgbClr val="424242"/>
                </a:solidFill>
                <a:latin typeface="Trebuchet MS"/>
                <a:cs typeface="Trebuchet MS"/>
              </a:rPr>
              <a:t>layouts</a:t>
            </a:r>
            <a:r>
              <a:rPr sz="1800" spc="-30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424242"/>
                </a:solidFill>
                <a:latin typeface="Arial"/>
                <a:cs typeface="Arial"/>
              </a:rPr>
              <a:t>Every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Widget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defines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424242"/>
                </a:solidFill>
                <a:latin typeface="Arial"/>
                <a:cs typeface="Arial"/>
              </a:rPr>
              <a:t>it’s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55" dirty="0">
                <a:solidFill>
                  <a:srgbClr val="424242"/>
                </a:solidFill>
                <a:latin typeface="Trebuchet MS"/>
                <a:cs typeface="Trebuchet MS"/>
              </a:rPr>
              <a:t>own</a:t>
            </a:r>
            <a:r>
              <a:rPr sz="1800" b="1" spc="-9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layout.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No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424242"/>
                </a:solidFill>
                <a:latin typeface="Arial"/>
                <a:cs typeface="Arial"/>
              </a:rPr>
              <a:t>need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424242"/>
                </a:solidFill>
                <a:latin typeface="Arial"/>
                <a:cs typeface="Arial"/>
              </a:rPr>
              <a:t>tell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parent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that  </a:t>
            </a:r>
            <a:r>
              <a:rPr sz="1800" spc="20" dirty="0">
                <a:solidFill>
                  <a:srgbClr val="424242"/>
                </a:solidFill>
                <a:latin typeface="Arial"/>
                <a:cs typeface="Arial"/>
              </a:rPr>
              <a:t>it’s 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children 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supposed </a:t>
            </a:r>
            <a:r>
              <a:rPr sz="1800" spc="5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800" spc="-3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be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centered.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1973" y="1226772"/>
            <a:ext cx="7220035" cy="2325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5692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Customizing and extending</a:t>
            </a:r>
            <a:r>
              <a:rPr sz="2800" spc="-85" dirty="0"/>
              <a:t> </a:t>
            </a:r>
            <a:r>
              <a:rPr sz="2800" spc="-5" dirty="0"/>
              <a:t>Widgets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4" y="3107978"/>
            <a:ext cx="781621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Flutter’s</a:t>
            </a:r>
            <a:r>
              <a:rPr sz="1800" spc="-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Widget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424242"/>
                </a:solidFill>
                <a:latin typeface="Arial"/>
                <a:cs typeface="Arial"/>
              </a:rPr>
              <a:t>system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424242"/>
                </a:solidFill>
                <a:latin typeface="Arial"/>
                <a:cs typeface="Arial"/>
              </a:rPr>
              <a:t>was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designed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be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easily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424242"/>
                </a:solidFill>
                <a:latin typeface="Arial"/>
                <a:cs typeface="Arial"/>
              </a:rPr>
              <a:t>customizable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z="1800" b="1" spc="-20" dirty="0">
                <a:solidFill>
                  <a:srgbClr val="424242"/>
                </a:solidFill>
                <a:latin typeface="Trebuchet MS"/>
                <a:cs typeface="Trebuchet MS"/>
              </a:rPr>
              <a:t>Composition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: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Widgets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are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built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out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smaller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424242"/>
                </a:solidFill>
                <a:latin typeface="Arial"/>
                <a:cs typeface="Arial"/>
              </a:rPr>
              <a:t>widgets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can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reuse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24242"/>
                </a:solidFill>
                <a:latin typeface="Arial"/>
                <a:cs typeface="Arial"/>
              </a:rPr>
              <a:t>and  </a:t>
            </a:r>
            <a:r>
              <a:rPr sz="1800" spc="15" dirty="0">
                <a:solidFill>
                  <a:srgbClr val="424242"/>
                </a:solidFill>
                <a:latin typeface="Arial"/>
                <a:cs typeface="Arial"/>
              </a:rPr>
              <a:t>combine</a:t>
            </a:r>
            <a:r>
              <a:rPr sz="1800" spc="-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novel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ways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make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424242"/>
                </a:solidFill>
                <a:latin typeface="Arial"/>
                <a:cs typeface="Arial"/>
              </a:rPr>
              <a:t>custom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424242"/>
                </a:solidFill>
                <a:latin typeface="Arial"/>
                <a:cs typeface="Arial"/>
              </a:rPr>
              <a:t>widgets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0659" y="1529996"/>
            <a:ext cx="5702650" cy="1001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275225"/>
            <a:ext cx="6259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With Flutter no limit to </a:t>
            </a:r>
            <a:r>
              <a:rPr sz="2800" dirty="0">
                <a:latin typeface="Arial"/>
                <a:cs typeface="Arial"/>
              </a:rPr>
              <a:t>your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imagination.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65219" y="1447797"/>
            <a:ext cx="1762096" cy="2247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15683" y="2378032"/>
            <a:ext cx="972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666666"/>
                </a:solidFill>
                <a:latin typeface="Arial"/>
                <a:cs typeface="Arial"/>
              </a:rPr>
              <a:t>Flutter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961" y="374795"/>
            <a:ext cx="34258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Mobile</a:t>
            </a:r>
            <a:r>
              <a:rPr spc="-90" dirty="0"/>
              <a:t> </a:t>
            </a:r>
            <a:r>
              <a:rPr spc="-5" dirty="0"/>
              <a:t>Platforms</a:t>
            </a:r>
          </a:p>
        </p:txBody>
      </p:sp>
      <p:sp>
        <p:nvSpPr>
          <p:cNvPr id="3" name="object 3"/>
          <p:cNvSpPr/>
          <p:nvPr/>
        </p:nvSpPr>
        <p:spPr>
          <a:xfrm>
            <a:off x="933448" y="945923"/>
            <a:ext cx="7277085" cy="3924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4421" y="789123"/>
            <a:ext cx="5468613" cy="4101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275225"/>
            <a:ext cx="6259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With Flutter no limit to </a:t>
            </a:r>
            <a:r>
              <a:rPr sz="2800" dirty="0"/>
              <a:t>your</a:t>
            </a:r>
            <a:r>
              <a:rPr sz="2800" spc="-95" dirty="0"/>
              <a:t> </a:t>
            </a:r>
            <a:r>
              <a:rPr sz="2800" spc="-5" dirty="0"/>
              <a:t>imagination.</a:t>
            </a:r>
            <a:endParaRPr sz="2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7698" y="306974"/>
            <a:ext cx="3904851" cy="3790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4134" y="4309453"/>
            <a:ext cx="76307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Consistent </a:t>
            </a:r>
            <a:r>
              <a:rPr sz="1400" dirty="0">
                <a:latin typeface="Arial"/>
                <a:cs typeface="Arial"/>
              </a:rPr>
              <a:t>Material </a:t>
            </a:r>
            <a:r>
              <a:rPr sz="1400" spc="-5" dirty="0">
                <a:latin typeface="Arial"/>
                <a:cs typeface="Arial"/>
              </a:rPr>
              <a:t>Design </a:t>
            </a:r>
            <a:r>
              <a:rPr sz="1400" dirty="0">
                <a:latin typeface="Arial"/>
                <a:cs typeface="Arial"/>
              </a:rPr>
              <a:t>(or your </a:t>
            </a:r>
            <a:r>
              <a:rPr sz="1400" spc="-5" dirty="0">
                <a:latin typeface="Arial"/>
                <a:cs typeface="Arial"/>
              </a:rPr>
              <a:t>design) on phones </a:t>
            </a:r>
            <a:r>
              <a:rPr sz="1400" dirty="0">
                <a:latin typeface="Arial"/>
                <a:cs typeface="Arial"/>
              </a:rPr>
              <a:t>made </a:t>
            </a:r>
            <a:r>
              <a:rPr sz="1400" spc="-5" dirty="0">
                <a:latin typeface="Arial"/>
                <a:cs typeface="Arial"/>
              </a:rPr>
              <a:t>way before </a:t>
            </a:r>
            <a:r>
              <a:rPr sz="1400" dirty="0">
                <a:latin typeface="Arial"/>
                <a:cs typeface="Arial"/>
              </a:rPr>
              <a:t>Material </a:t>
            </a:r>
            <a:r>
              <a:rPr sz="1400" spc="-5" dirty="0">
                <a:latin typeface="Arial"/>
                <a:cs typeface="Arial"/>
              </a:rPr>
              <a:t>Design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existed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251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IDE </a:t>
            </a:r>
            <a:r>
              <a:rPr sz="2800" spc="-10" dirty="0"/>
              <a:t>Support</a:t>
            </a:r>
            <a:r>
              <a:rPr sz="2800" spc="-95" dirty="0"/>
              <a:t> </a:t>
            </a:r>
            <a:r>
              <a:rPr sz="2800" dirty="0"/>
              <a:t>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7118110" y="1268297"/>
            <a:ext cx="1279422" cy="115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20831" y="3443236"/>
            <a:ext cx="1219649" cy="1102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9748" y="1235747"/>
            <a:ext cx="1279422" cy="1156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8742" y="1252649"/>
            <a:ext cx="1367297" cy="12359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6039" y="3305518"/>
            <a:ext cx="1483862" cy="1341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251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IDE </a:t>
            </a:r>
            <a:r>
              <a:rPr sz="2800" spc="-10" dirty="0"/>
              <a:t>Support</a:t>
            </a:r>
            <a:r>
              <a:rPr sz="2800" spc="-95" dirty="0"/>
              <a:t> </a:t>
            </a:r>
            <a:r>
              <a:rPr sz="2800" dirty="0"/>
              <a:t>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983766" y="734773"/>
            <a:ext cx="4785615" cy="4190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9106" y="1789006"/>
            <a:ext cx="1731796" cy="1565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251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IDE </a:t>
            </a:r>
            <a:r>
              <a:rPr sz="2800" spc="-10" dirty="0"/>
              <a:t>Support</a:t>
            </a:r>
            <a:r>
              <a:rPr sz="2800" spc="-95" dirty="0"/>
              <a:t> </a:t>
            </a:r>
            <a:r>
              <a:rPr sz="2800" dirty="0"/>
              <a:t>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35348" y="1772086"/>
            <a:ext cx="1769211" cy="1599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8643" y="804423"/>
            <a:ext cx="5277189" cy="4076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251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IDE </a:t>
            </a:r>
            <a:r>
              <a:rPr sz="2800" spc="-10" dirty="0"/>
              <a:t>Support</a:t>
            </a:r>
            <a:r>
              <a:rPr sz="2800" spc="-95" dirty="0"/>
              <a:t> </a:t>
            </a:r>
            <a:r>
              <a:rPr sz="2800" dirty="0"/>
              <a:t>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35348" y="1772086"/>
            <a:ext cx="1769211" cy="1599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1518" y="1017710"/>
            <a:ext cx="5183514" cy="3820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251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IDE </a:t>
            </a:r>
            <a:r>
              <a:rPr sz="2800" spc="-10" dirty="0"/>
              <a:t>Support</a:t>
            </a:r>
            <a:r>
              <a:rPr sz="2800" spc="-95" dirty="0"/>
              <a:t> </a:t>
            </a:r>
            <a:r>
              <a:rPr sz="2800" dirty="0"/>
              <a:t>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35348" y="1772086"/>
            <a:ext cx="1769211" cy="1599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1518" y="1017710"/>
            <a:ext cx="5183514" cy="3820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251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IDE </a:t>
            </a:r>
            <a:r>
              <a:rPr sz="2800" spc="-10" dirty="0"/>
              <a:t>Support</a:t>
            </a:r>
            <a:r>
              <a:rPr sz="2800" spc="-95" dirty="0"/>
              <a:t> </a:t>
            </a:r>
            <a:r>
              <a:rPr sz="2800" dirty="0"/>
              <a:t>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35348" y="1772086"/>
            <a:ext cx="1769211" cy="1599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2093" y="1017722"/>
            <a:ext cx="5218314" cy="3820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5"/>
            <a:ext cx="17005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Terminal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9443" y="1044697"/>
            <a:ext cx="3065145" cy="6451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62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$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flutter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demoapp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8259" y="1841796"/>
            <a:ext cx="6467449" cy="2971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5"/>
            <a:ext cx="25520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How To install</a:t>
            </a:r>
            <a:r>
              <a:rPr sz="2800" spc="-95" dirty="0"/>
              <a:t> </a:t>
            </a:r>
            <a:r>
              <a:rPr sz="2800" dirty="0"/>
              <a:t>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52399" y="1170122"/>
            <a:ext cx="8734407" cy="2771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16676" y="4422152"/>
            <a:ext cx="1724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https://flutter.io/setup/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1912" y="572620"/>
            <a:ext cx="67532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Mobile Development</a:t>
            </a:r>
            <a:r>
              <a:rPr spc="-90" dirty="0"/>
              <a:t> </a:t>
            </a:r>
            <a:r>
              <a:rPr spc="-5" dirty="0"/>
              <a:t>Approaches</a:t>
            </a:r>
          </a:p>
        </p:txBody>
      </p:sp>
      <p:sp>
        <p:nvSpPr>
          <p:cNvPr id="3" name="object 3"/>
          <p:cNvSpPr/>
          <p:nvPr/>
        </p:nvSpPr>
        <p:spPr>
          <a:xfrm>
            <a:off x="2190383" y="1143747"/>
            <a:ext cx="4763215" cy="3820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3825"/>
            <a:ext cx="2116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Easy </a:t>
            </a:r>
            <a:r>
              <a:rPr sz="2800" spc="-5" dirty="0">
                <a:latin typeface="Arial"/>
                <a:cs typeface="Arial"/>
              </a:rPr>
              <a:t>Check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!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04518" y="1017722"/>
            <a:ext cx="5375489" cy="3820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6924" y="2249395"/>
            <a:ext cx="1722755" cy="6451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62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$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flutter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doctor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51061-D388-450F-8CA1-CD501F93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3754"/>
            <a:ext cx="7696200" cy="2215991"/>
          </a:xfrm>
        </p:spPr>
        <p:txBody>
          <a:bodyPr/>
          <a:lstStyle/>
          <a:p>
            <a:r>
              <a:rPr lang="en-PH" dirty="0"/>
              <a:t>The Flutter Community has a website showing a list of apps built with Flutter:</a:t>
            </a:r>
            <a:br>
              <a:rPr lang="en-PH" dirty="0"/>
            </a:br>
            <a:r>
              <a:rPr lang="en-PH" dirty="0">
                <a:hlinkClick r:id="rId2"/>
              </a:rPr>
              <a:t>https://itsallwidgets.com</a:t>
            </a:r>
            <a:endParaRPr lang="en-PH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3621" y="2054230"/>
            <a:ext cx="1245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Demo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9239" y="572620"/>
            <a:ext cx="34010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Native</a:t>
            </a:r>
            <a:r>
              <a:rPr spc="-90" dirty="0"/>
              <a:t> </a:t>
            </a:r>
            <a:r>
              <a:rPr spc="-5" dirty="0"/>
              <a:t>Approach</a:t>
            </a:r>
          </a:p>
        </p:txBody>
      </p:sp>
      <p:sp>
        <p:nvSpPr>
          <p:cNvPr id="3" name="object 3"/>
          <p:cNvSpPr/>
          <p:nvPr/>
        </p:nvSpPr>
        <p:spPr>
          <a:xfrm>
            <a:off x="5448663" y="1420697"/>
            <a:ext cx="1956271" cy="2153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9846" y="3485467"/>
            <a:ext cx="2457445" cy="1162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17138" y="3452143"/>
            <a:ext cx="1819271" cy="1228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11915" y="4670574"/>
            <a:ext cx="449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Swift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8439" y="4746754"/>
            <a:ext cx="528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Kotlin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2221" y="1420697"/>
            <a:ext cx="2010520" cy="2153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628" y="572620"/>
            <a:ext cx="34258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Hybrid</a:t>
            </a:r>
            <a:r>
              <a:rPr spc="-90" dirty="0"/>
              <a:t> </a:t>
            </a:r>
            <a:r>
              <a:rPr spc="-5" dirty="0"/>
              <a:t>Approach</a:t>
            </a:r>
          </a:p>
        </p:txBody>
      </p:sp>
      <p:sp>
        <p:nvSpPr>
          <p:cNvPr id="3" name="object 3"/>
          <p:cNvSpPr/>
          <p:nvPr/>
        </p:nvSpPr>
        <p:spPr>
          <a:xfrm>
            <a:off x="1985907" y="1899194"/>
            <a:ext cx="5172167" cy="2442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6628" y="572620"/>
            <a:ext cx="34258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Hybrid</a:t>
            </a:r>
            <a:r>
              <a:rPr spc="-90" dirty="0"/>
              <a:t> </a:t>
            </a:r>
            <a:r>
              <a:rPr spc="-5" dirty="0"/>
              <a:t>Approach</a:t>
            </a:r>
          </a:p>
        </p:txBody>
      </p:sp>
      <p:sp>
        <p:nvSpPr>
          <p:cNvPr id="3" name="object 3"/>
          <p:cNvSpPr/>
          <p:nvPr/>
        </p:nvSpPr>
        <p:spPr>
          <a:xfrm>
            <a:off x="3142143" y="1166472"/>
            <a:ext cx="2859694" cy="1277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1991" y="2615589"/>
            <a:ext cx="1525570" cy="1527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28888" y="2931469"/>
            <a:ext cx="2857494" cy="895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017" y="572620"/>
            <a:ext cx="515239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Cross-Platform</a:t>
            </a:r>
            <a:r>
              <a:rPr spc="-90" dirty="0"/>
              <a:t> </a:t>
            </a:r>
            <a:r>
              <a:rPr spc="-5" dirty="0"/>
              <a:t>Approach</a:t>
            </a:r>
          </a:p>
        </p:txBody>
      </p:sp>
      <p:sp>
        <p:nvSpPr>
          <p:cNvPr id="3" name="object 3"/>
          <p:cNvSpPr/>
          <p:nvPr/>
        </p:nvSpPr>
        <p:spPr>
          <a:xfrm>
            <a:off x="395649" y="1170122"/>
            <a:ext cx="1452197" cy="1460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56512" y="1490721"/>
            <a:ext cx="2124070" cy="819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9987" y="2782869"/>
            <a:ext cx="2677094" cy="1091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649" y="2782869"/>
            <a:ext cx="2552694" cy="10763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3867" y="3728467"/>
            <a:ext cx="806723" cy="7236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48200" y="3751464"/>
            <a:ext cx="92456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JavaScript</a:t>
            </a:r>
            <a:r>
              <a:rPr lang="en-PH" sz="1400" b="1" spc="-5" dirty="0">
                <a:latin typeface="Arial"/>
                <a:cs typeface="Arial"/>
              </a:rPr>
              <a:t> or TypeScript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2219" y="3540063"/>
            <a:ext cx="924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JavaScript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02219" y="2351298"/>
            <a:ext cx="924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JavaScript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3719" y="3540063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C#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68849" y="1703990"/>
            <a:ext cx="1237615" cy="560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215" marR="5080" indent="-438150">
              <a:lnSpc>
                <a:spcPct val="125299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Google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Flutter  Dart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537</Words>
  <Application>Microsoft Office PowerPoint</Application>
  <PresentationFormat>On-screen Show (16:9)</PresentationFormat>
  <Paragraphs>107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Times New Roman</vt:lpstr>
      <vt:lpstr>Trebuchet MS</vt:lpstr>
      <vt:lpstr>Berlin</vt:lpstr>
      <vt:lpstr>Flutter Application Showcase</vt:lpstr>
      <vt:lpstr>PowerPoint Presentation</vt:lpstr>
      <vt:lpstr>PowerPoint Presentation</vt:lpstr>
      <vt:lpstr>Mobile Platforms</vt:lpstr>
      <vt:lpstr>Mobile Development Approaches</vt:lpstr>
      <vt:lpstr>Native Approach</vt:lpstr>
      <vt:lpstr>Hybrid Approach</vt:lpstr>
      <vt:lpstr>Hybrid Approach</vt:lpstr>
      <vt:lpstr>Cross-Platform Approach</vt:lpstr>
      <vt:lpstr>So what is Flutter?</vt:lpstr>
      <vt:lpstr>What makes Flutter unique?</vt:lpstr>
      <vt:lpstr>What language is Flutter built with?</vt:lpstr>
      <vt:lpstr>What is Dart?</vt:lpstr>
      <vt:lpstr>What is Dart?</vt:lpstr>
      <vt:lpstr>What is Dart?</vt:lpstr>
      <vt:lpstr>What is Dart?</vt:lpstr>
      <vt:lpstr>What is Dart?</vt:lpstr>
      <vt:lpstr>Who use Dart?</vt:lpstr>
      <vt:lpstr>Let’s write some Dart code!</vt:lpstr>
      <vt:lpstr>PowerPoint Presentation</vt:lpstr>
      <vt:lpstr>Everything is a Widget</vt:lpstr>
      <vt:lpstr>StatefulWidget vs. StatelessWidget</vt:lpstr>
      <vt:lpstr>PowerPoint Presentation</vt:lpstr>
      <vt:lpstr>PowerPoint Presentation</vt:lpstr>
      <vt:lpstr>PowerPoint Presentation</vt:lpstr>
      <vt:lpstr>Rows and columns</vt:lpstr>
      <vt:lpstr>You can customize everything in green</vt:lpstr>
      <vt:lpstr>OEM SDKs</vt:lpstr>
      <vt:lpstr>WebViews</vt:lpstr>
      <vt:lpstr>Reactive Views</vt:lpstr>
      <vt:lpstr>Flutter</vt:lpstr>
      <vt:lpstr>Platform channels</vt:lpstr>
      <vt:lpstr>PowerPoint Presentation</vt:lpstr>
      <vt:lpstr>Great looking and fast Widgets</vt:lpstr>
      <vt:lpstr>HTML/CSS Analogs in Flutter</vt:lpstr>
      <vt:lpstr>Hot Reload</vt:lpstr>
      <vt:lpstr>No global layout system</vt:lpstr>
      <vt:lpstr>Customizing and extending Widgets</vt:lpstr>
      <vt:lpstr>PowerPoint Presentation</vt:lpstr>
      <vt:lpstr>With Flutter no limit to your imagination.</vt:lpstr>
      <vt:lpstr>PowerPoint Presentation</vt:lpstr>
      <vt:lpstr>IDE Support ?</vt:lpstr>
      <vt:lpstr>IDE Support ?</vt:lpstr>
      <vt:lpstr>IDE Support ?</vt:lpstr>
      <vt:lpstr>IDE Support ?</vt:lpstr>
      <vt:lpstr>IDE Support ?</vt:lpstr>
      <vt:lpstr>IDE Support ?</vt:lpstr>
      <vt:lpstr>PowerPoint Presentation</vt:lpstr>
      <vt:lpstr>How To install ?</vt:lpstr>
      <vt:lpstr>PowerPoint Presentation</vt:lpstr>
      <vt:lpstr>The Flutter Community has a website showing a list of apps built with Flutter: https://itsallwidgets.com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Jeryl Estopace</dc:creator>
  <cp:lastModifiedBy>Jeryl Estopace</cp:lastModifiedBy>
  <cp:revision>8</cp:revision>
  <dcterms:created xsi:type="dcterms:W3CDTF">2019-11-03T22:15:31Z</dcterms:created>
  <dcterms:modified xsi:type="dcterms:W3CDTF">2019-11-05T14:06:22Z</dcterms:modified>
</cp:coreProperties>
</file>